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5985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8268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929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77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1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386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32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65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55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9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29666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8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76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5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7116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829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2872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5327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3108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8149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9544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17CC-3E58-4476-B738-20F6A3EED08C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2479-FAEA-4E04-9B23-3AC6C9A1C9D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886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7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37"/>
          <p:cNvSpPr>
            <a:spLocks noChangeArrowheads="1"/>
          </p:cNvSpPr>
          <p:nvPr/>
        </p:nvSpPr>
        <p:spPr bwMode="auto">
          <a:xfrm>
            <a:off x="180305" y="129669"/>
            <a:ext cx="11809926" cy="674211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lIns="95203" tIns="47602" rIns="95203" bIns="47602" anchor="ctr"/>
          <a:lstStyle/>
          <a:p>
            <a:endParaRPr lang="es-VE" sz="1634" dirty="0">
              <a:solidFill>
                <a:prstClr val="black"/>
              </a:solidFill>
            </a:endParaRPr>
          </a:p>
        </p:txBody>
      </p:sp>
      <p:pic>
        <p:nvPicPr>
          <p:cNvPr id="33" name="Picture 10" descr="C:\Documents and Settings\Usuario\Escritorio\Material Vlla Caracas - La Guaira\Bandera+de+Venezuela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27387" y="125580"/>
            <a:ext cx="10937227" cy="1368151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34" name="Picture 18"/>
          <p:cNvPicPr>
            <a:picLocks noChangeAspect="1" noChangeArrowheads="1"/>
          </p:cNvPicPr>
          <p:nvPr/>
        </p:nvPicPr>
        <p:blipFill>
          <a:blip r:embed="rId3" cstate="print"/>
          <a:srcRect l="73654" t="27941" r="3125" b="56902"/>
          <a:stretch>
            <a:fillRect/>
          </a:stretch>
        </p:blipFill>
        <p:spPr bwMode="auto">
          <a:xfrm>
            <a:off x="180305" y="6565887"/>
            <a:ext cx="11809925" cy="3571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1" name="object 8"/>
          <p:cNvSpPr/>
          <p:nvPr/>
        </p:nvSpPr>
        <p:spPr>
          <a:xfrm>
            <a:off x="377830" y="216978"/>
            <a:ext cx="571772" cy="642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 dirty="0">
              <a:solidFill>
                <a:prstClr val="black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463228" y="6195116"/>
            <a:ext cx="2444485" cy="347613"/>
          </a:xfrm>
          <a:prstGeom prst="rect">
            <a:avLst/>
          </a:prstGeom>
          <a:noFill/>
        </p:spPr>
        <p:txBody>
          <a:bodyPr wrap="none" lIns="95203" tIns="47602" rIns="95203" bIns="4760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s-VE" sz="1634" b="1" i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“IN OMNI VERITATE”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442482" y="3755759"/>
            <a:ext cx="41493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sz="1634" dirty="0">
              <a:solidFill>
                <a:prstClr val="black"/>
              </a:solidFill>
            </a:endParaRPr>
          </a:p>
        </p:txBody>
      </p:sp>
      <p:sp>
        <p:nvSpPr>
          <p:cNvPr id="15" name="37 CuadroTexto"/>
          <p:cNvSpPr txBox="1"/>
          <p:nvPr/>
        </p:nvSpPr>
        <p:spPr>
          <a:xfrm>
            <a:off x="949602" y="1994253"/>
            <a:ext cx="10188302" cy="515095"/>
          </a:xfrm>
          <a:prstGeom prst="rect">
            <a:avLst/>
          </a:prstGeom>
          <a:noFill/>
        </p:spPr>
        <p:txBody>
          <a:bodyPr wrap="square" lIns="95203" tIns="47602" rIns="95203" bIns="47602" rtlCol="0">
            <a:spAutoFit/>
          </a:bodyPr>
          <a:lstStyle/>
          <a:p>
            <a:pPr>
              <a:lnSpc>
                <a:spcPct val="150000"/>
              </a:lnSpc>
            </a:pPr>
            <a:endParaRPr lang="es-VE" sz="181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5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0996" y="191596"/>
            <a:ext cx="739219" cy="7905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8" name="Título 1"/>
          <p:cNvSpPr>
            <a:spLocks noGrp="1"/>
          </p:cNvSpPr>
          <p:nvPr>
            <p:ph type="title"/>
          </p:nvPr>
        </p:nvSpPr>
        <p:spPr>
          <a:xfrm>
            <a:off x="850282" y="274379"/>
            <a:ext cx="10515600" cy="312475"/>
          </a:xfrm>
        </p:spPr>
        <p:txBody>
          <a:bodyPr>
            <a:noAutofit/>
          </a:bodyPr>
          <a:lstStyle/>
          <a:p>
            <a:pPr algn="ctr"/>
            <a:r>
              <a:rPr lang="es-VE" sz="1800" b="1" u="sng" dirty="0" smtClean="0">
                <a:latin typeface="+mn-lt"/>
                <a:cs typeface="Arial" panose="020B0604020202020204" pitchFamily="34" charset="0"/>
              </a:rPr>
              <a:t>FLUJOGRAMA DE LOS PROCEDIMIENTOS A SEGUIR EN </a:t>
            </a:r>
            <a:r>
              <a:rPr lang="es-VE" sz="1800" b="1" u="sng" dirty="0">
                <a:latin typeface="+mn-lt"/>
                <a:cs typeface="Arial" panose="020B0604020202020204" pitchFamily="34" charset="0"/>
              </a:rPr>
              <a:t>E</a:t>
            </a:r>
            <a:r>
              <a:rPr lang="es-VE" sz="1800" b="1" u="sng" dirty="0" smtClean="0">
                <a:latin typeface="+mn-lt"/>
                <a:cs typeface="Arial" panose="020B0604020202020204" pitchFamily="34" charset="0"/>
              </a:rPr>
              <a:t>L GRUPO DE TRABAJO DE DD.HH Y DIH DE LA IGEB</a:t>
            </a:r>
            <a:endParaRPr lang="es-VE" sz="1800" b="1" u="sng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870683" y="919582"/>
            <a:ext cx="1839178" cy="405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PRESUNTA VIOLACIÓN DE LOS DD.HH Y DIH ART. 19 C.R.B.V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0" name="Rectángulo 49"/>
          <p:cNvSpPr/>
          <p:nvPr/>
        </p:nvSpPr>
        <p:spPr>
          <a:xfrm>
            <a:off x="6023248" y="905401"/>
            <a:ext cx="2124926" cy="65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COMPROBACIÓN DE LA PRESUNTA VIOLACIÓN DE LOS DD.HH Y DIH</a:t>
            </a:r>
          </a:p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DILIGENCIAS </a:t>
            </a:r>
          </a:p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NOTIFICACIÓN DEL DENUNCIADO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9335068" y="923583"/>
            <a:ext cx="1924335" cy="503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/>
                </a:solidFill>
              </a:rPr>
              <a:t>SE COMUNICA A LA OFICINA DE PROGRAMACIÓN.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(MENSUALMENTE)</a:t>
            </a:r>
            <a:endParaRPr lang="es-VE" sz="1050" dirty="0">
              <a:solidFill>
                <a:prstClr val="black"/>
              </a:solidFill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9901454" y="1962669"/>
            <a:ext cx="1357949" cy="433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NOTA INFORMATIVA RECOMENDACIONES.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870683" y="3512996"/>
            <a:ext cx="4264145" cy="1087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050" b="1" dirty="0">
                <a:solidFill>
                  <a:prstClr val="black"/>
                </a:solidFill>
              </a:rPr>
              <a:t>A. </a:t>
            </a:r>
            <a:r>
              <a:rPr lang="es-VE" sz="1050" b="1" u="sng" dirty="0">
                <a:solidFill>
                  <a:prstClr val="black"/>
                </a:solidFill>
              </a:rPr>
              <a:t>REMISIÓN A AL GRUPO DE TRABAJO DE INVESTIGACIÓN:</a:t>
            </a:r>
            <a:endParaRPr lang="es-VE" sz="1050" dirty="0">
              <a:solidFill>
                <a:prstClr val="black"/>
              </a:solidFill>
            </a:endParaRPr>
          </a:p>
          <a:p>
            <a:pPr algn="just"/>
            <a:r>
              <a:rPr lang="es-VE" sz="1050" b="1" dirty="0">
                <a:solidFill>
                  <a:prstClr val="black"/>
                </a:solidFill>
              </a:rPr>
              <a:t>1. </a:t>
            </a:r>
            <a:r>
              <a:rPr lang="es-VE" sz="1050" dirty="0">
                <a:solidFill>
                  <a:prstClr val="black"/>
                </a:solidFill>
              </a:rPr>
              <a:t>LA APERTURA DE LA INVESTIGACIÓN ADMINISTRATIVA SE EXISTEN ELEMENTOS SUFICIENTES QUE DETERMINEN LA PRESUNTA COMISIÓN DE LOS DELITOS CONTRA LOS DD.HH Y DIH.</a:t>
            </a:r>
          </a:p>
          <a:p>
            <a:pPr algn="just"/>
            <a:r>
              <a:rPr lang="es-VE" sz="1050" b="1" dirty="0">
                <a:solidFill>
                  <a:prstClr val="black"/>
                </a:solidFill>
              </a:rPr>
              <a:t>2. </a:t>
            </a:r>
            <a:r>
              <a:rPr lang="es-VE" sz="1050" dirty="0">
                <a:solidFill>
                  <a:prstClr val="black"/>
                </a:solidFill>
              </a:rPr>
              <a:t>ELABORACIÓN DE LA SANCIÓN RESPECTIVA SEGÚN EL CASO.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8868772" y="5721591"/>
            <a:ext cx="2390631" cy="5563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DECISIÓN DEL C.G.EJ.B. </a:t>
            </a:r>
            <a:r>
              <a:rPr lang="es-VE" sz="1050" dirty="0">
                <a:solidFill>
                  <a:prstClr val="black"/>
                </a:solidFill>
              </a:rPr>
              <a:t>ART. 172 LEY CONSTITUCIONAL DE LA FUERZA ARMADA NACIONAL BOLIBARIANA</a:t>
            </a:r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endParaRPr lang="es-VE" sz="1200" dirty="0">
              <a:solidFill>
                <a:prstClr val="black"/>
              </a:solidFill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3806782" y="923583"/>
            <a:ext cx="1119544" cy="503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/>
                </a:solidFill>
              </a:rPr>
              <a:t>DENUNCIA DEL INTERESADO. 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(POR ESCRITO</a:t>
            </a:r>
            <a:r>
              <a:rPr lang="es-VE" sz="1200" dirty="0">
                <a:solidFill>
                  <a:prstClr val="black"/>
                </a:solidFill>
              </a:rPr>
              <a:t>)</a:t>
            </a:r>
            <a:endParaRPr lang="es-VE" sz="1200" dirty="0">
              <a:solidFill>
                <a:prstClr val="black"/>
              </a:solidFill>
            </a:endParaRPr>
          </a:p>
        </p:txBody>
      </p:sp>
      <p:sp>
        <p:nvSpPr>
          <p:cNvPr id="56" name="Rectángulo 55"/>
          <p:cNvSpPr/>
          <p:nvPr/>
        </p:nvSpPr>
        <p:spPr>
          <a:xfrm>
            <a:off x="870683" y="4709791"/>
            <a:ext cx="3725838" cy="607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050" b="1" dirty="0">
                <a:solidFill>
                  <a:prstClr val="black"/>
                </a:solidFill>
              </a:rPr>
              <a:t>B. </a:t>
            </a:r>
            <a:r>
              <a:rPr lang="es-VE" sz="1050" b="1" u="sng" dirty="0">
                <a:solidFill>
                  <a:prstClr val="black"/>
                </a:solidFill>
              </a:rPr>
              <a:t>REMISIÓN </a:t>
            </a:r>
            <a:r>
              <a:rPr lang="es-VE" sz="1050" b="1" u="sng" dirty="0">
                <a:solidFill>
                  <a:prstClr val="black"/>
                </a:solidFill>
              </a:rPr>
              <a:t>A LA JURISDICCIÓN PENAL U ORDINARIA:</a:t>
            </a:r>
            <a:endParaRPr lang="es-VE" sz="1050" dirty="0">
              <a:solidFill>
                <a:prstClr val="black"/>
              </a:solidFill>
            </a:endParaRPr>
          </a:p>
          <a:p>
            <a:pPr algn="just"/>
            <a:r>
              <a:rPr lang="es-VE" sz="1050" dirty="0">
                <a:solidFill>
                  <a:prstClr val="black"/>
                </a:solidFill>
              </a:rPr>
              <a:t>A LOS </a:t>
            </a:r>
            <a:r>
              <a:rPr lang="es-VE" sz="1050" dirty="0">
                <a:solidFill>
                  <a:prstClr val="black"/>
                </a:solidFill>
              </a:rPr>
              <a:t>FINES </a:t>
            </a:r>
            <a:r>
              <a:rPr lang="es-VE" sz="1050" dirty="0">
                <a:solidFill>
                  <a:prstClr val="black"/>
                </a:solidFill>
              </a:rPr>
              <a:t>DE QUE APERTUREN LA </a:t>
            </a:r>
            <a:r>
              <a:rPr lang="es-VE" sz="1050" dirty="0">
                <a:solidFill>
                  <a:prstClr val="black"/>
                </a:solidFill>
              </a:rPr>
              <a:t>RESPECTIVA INVESTIGACION </a:t>
            </a:r>
            <a:r>
              <a:rPr lang="es-VE" sz="1050" dirty="0">
                <a:solidFill>
                  <a:prstClr val="black"/>
                </a:solidFill>
              </a:rPr>
              <a:t>PENAL MILITAR U ORDINARIA.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870683" y="5452263"/>
            <a:ext cx="3356213" cy="100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05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C.</a:t>
            </a:r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s-VE" sz="1050" b="1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CERRAR EL CASO:</a:t>
            </a:r>
          </a:p>
          <a:p>
            <a:pPr algn="just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SI NO EXISTEN ELEMENTOS SUFICIENTES QUE DETERMINEN LA PRESUNTA COMISIÓN DE LOS DELITOS CONTRA LOS DERECHOS HUMANOS Y DERECHO INTERNACIONAL HUMANITARIO.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8609465" y="4501651"/>
            <a:ext cx="2649938" cy="662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/>
                </a:solidFill>
              </a:rPr>
              <a:t>OPNIÓN DEL 2DO CMDTE. Y JEM DEL EJ.B.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 (15 DÍAS HÁBILES)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ART. 172 LEY CONSTITUCIONAL DE LA FUERZA ARMADA NACIONAL BOLIBARIANA.</a:t>
            </a:r>
            <a:endParaRPr lang="es-VE" sz="1200" dirty="0">
              <a:solidFill>
                <a:prstClr val="black"/>
              </a:solidFill>
            </a:endParaRPr>
          </a:p>
        </p:txBody>
      </p:sp>
      <p:sp>
        <p:nvSpPr>
          <p:cNvPr id="59" name="Rectángulo 58"/>
          <p:cNvSpPr/>
          <p:nvPr/>
        </p:nvSpPr>
        <p:spPr>
          <a:xfrm>
            <a:off x="7832678" y="2957254"/>
            <a:ext cx="3426725" cy="986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/>
                </a:solidFill>
              </a:rPr>
              <a:t>OPINIÓN DEL I.G.EJ.B 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(15 DÍAS HÁBILES)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ART. 172 LEY CONSTITUCIONAL DE LA FUERZA ARMADA NACIONAL BOLIVARIANA. 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(Publicado en G.O de </a:t>
            </a:r>
            <a:r>
              <a:rPr lang="es-VE" sz="1050" dirty="0">
                <a:solidFill>
                  <a:prstClr val="black"/>
                </a:solidFill>
              </a:rPr>
              <a:t>l</a:t>
            </a:r>
            <a:r>
              <a:rPr lang="es-VE" sz="1050" dirty="0">
                <a:solidFill>
                  <a:prstClr val="black"/>
                </a:solidFill>
              </a:rPr>
              <a:t>a República Bolivariana de Venezuela N° 6,508, Extraordinario de Fecha de 30 de Enero de 2,020).</a:t>
            </a:r>
            <a:endParaRPr lang="es-VE" sz="1050" dirty="0">
              <a:solidFill>
                <a:prstClr val="black"/>
              </a:solidFill>
            </a:endParaRPr>
          </a:p>
        </p:txBody>
      </p:sp>
      <p:sp>
        <p:nvSpPr>
          <p:cNvPr id="60" name="Rectángulo 59"/>
          <p:cNvSpPr/>
          <p:nvPr/>
        </p:nvSpPr>
        <p:spPr>
          <a:xfrm>
            <a:off x="870683" y="1509459"/>
            <a:ext cx="1904715" cy="968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VE" sz="1050" dirty="0">
                <a:solidFill>
                  <a:srgbClr val="0D0D0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 PODRÁ ACTUAR DE OFICIO EN CASO DE CONOCIMIENTO DE LA PRESUNTA VIOLACIÓN DE LOS DD.HH Y DIH</a:t>
            </a:r>
            <a:endParaRPr lang="es-VE" sz="16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Rectángulo 60"/>
          <p:cNvSpPr/>
          <p:nvPr/>
        </p:nvSpPr>
        <p:spPr>
          <a:xfrm>
            <a:off x="870683" y="2619047"/>
            <a:ext cx="1394845" cy="7915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/>
                </a:solidFill>
              </a:rPr>
              <a:t>NOTIFICACIÓN A LOS PARTICULARES O INTERESADOS</a:t>
            </a:r>
          </a:p>
          <a:p>
            <a:pPr algn="ctr"/>
            <a:r>
              <a:rPr lang="es-VE" sz="1050" dirty="0">
                <a:solidFill>
                  <a:prstClr val="black"/>
                </a:solidFill>
              </a:rPr>
              <a:t>(15 DÍAS HÁBILES)</a:t>
            </a:r>
            <a:endParaRPr lang="es-VE" sz="1050" dirty="0">
              <a:solidFill>
                <a:prstClr val="black"/>
              </a:solidFill>
            </a:endParaRPr>
          </a:p>
        </p:txBody>
      </p:sp>
      <p:sp>
        <p:nvSpPr>
          <p:cNvPr id="62" name="Flecha derecha 61"/>
          <p:cNvSpPr/>
          <p:nvPr/>
        </p:nvSpPr>
        <p:spPr>
          <a:xfrm>
            <a:off x="2934321" y="994574"/>
            <a:ext cx="648000" cy="255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63" name="Flecha derecha 62"/>
          <p:cNvSpPr/>
          <p:nvPr/>
        </p:nvSpPr>
        <p:spPr>
          <a:xfrm>
            <a:off x="5150787" y="994574"/>
            <a:ext cx="648000" cy="255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64" name="Flecha derecha 63"/>
          <p:cNvSpPr/>
          <p:nvPr/>
        </p:nvSpPr>
        <p:spPr>
          <a:xfrm>
            <a:off x="8417621" y="994574"/>
            <a:ext cx="648000" cy="255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65" name="Flecha abajo 64"/>
          <p:cNvSpPr/>
          <p:nvPr/>
        </p:nvSpPr>
        <p:spPr>
          <a:xfrm>
            <a:off x="10580428" y="1495552"/>
            <a:ext cx="255894" cy="39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66" name="Flecha abajo 65"/>
          <p:cNvSpPr/>
          <p:nvPr/>
        </p:nvSpPr>
        <p:spPr>
          <a:xfrm>
            <a:off x="10580428" y="2475657"/>
            <a:ext cx="255894" cy="39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67" name="Flecha abajo 66"/>
          <p:cNvSpPr/>
          <p:nvPr/>
        </p:nvSpPr>
        <p:spPr>
          <a:xfrm>
            <a:off x="10580428" y="4025974"/>
            <a:ext cx="255894" cy="39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68" name="Flecha abajo 67"/>
          <p:cNvSpPr/>
          <p:nvPr/>
        </p:nvSpPr>
        <p:spPr>
          <a:xfrm>
            <a:off x="10580428" y="5241183"/>
            <a:ext cx="255894" cy="39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69" name="Flecha izquierda 68"/>
          <p:cNvSpPr/>
          <p:nvPr/>
        </p:nvSpPr>
        <p:spPr>
          <a:xfrm>
            <a:off x="6023248" y="5806094"/>
            <a:ext cx="2770281" cy="3873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70" name="Flecha en U 69"/>
          <p:cNvSpPr/>
          <p:nvPr/>
        </p:nvSpPr>
        <p:spPr>
          <a:xfrm rot="16200000">
            <a:off x="-480410" y="3743295"/>
            <a:ext cx="2206887" cy="454497"/>
          </a:xfrm>
          <a:prstGeom prst="uturnArrow">
            <a:avLst>
              <a:gd name="adj1" fmla="val 14805"/>
              <a:gd name="adj2" fmla="val 25000"/>
              <a:gd name="adj3" fmla="val 43017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black"/>
              </a:solidFill>
            </a:endParaRPr>
          </a:p>
        </p:txBody>
      </p:sp>
      <p:sp>
        <p:nvSpPr>
          <p:cNvPr id="71" name="Flecha doblada hacia arriba 70"/>
          <p:cNvSpPr/>
          <p:nvPr/>
        </p:nvSpPr>
        <p:spPr>
          <a:xfrm>
            <a:off x="2934321" y="1619776"/>
            <a:ext cx="1514849" cy="470516"/>
          </a:xfrm>
          <a:prstGeom prst="bentUpArrow">
            <a:avLst>
              <a:gd name="adj1" fmla="val 25000"/>
              <a:gd name="adj2" fmla="val 25000"/>
              <a:gd name="adj3" fmla="val 39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72" name="Rectángulo 71"/>
          <p:cNvSpPr/>
          <p:nvPr/>
        </p:nvSpPr>
        <p:spPr>
          <a:xfrm>
            <a:off x="6615540" y="1962669"/>
            <a:ext cx="1119544" cy="311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/>
                </a:solidFill>
              </a:rPr>
              <a:t>20 DÍAS HÁBILES</a:t>
            </a:r>
            <a:endParaRPr lang="es-VE" sz="1200" dirty="0">
              <a:solidFill>
                <a:prstClr val="black"/>
              </a:solidFill>
            </a:endParaRPr>
          </a:p>
        </p:txBody>
      </p:sp>
      <p:sp>
        <p:nvSpPr>
          <p:cNvPr id="73" name="Flecha izquierda 72"/>
          <p:cNvSpPr/>
          <p:nvPr/>
        </p:nvSpPr>
        <p:spPr>
          <a:xfrm>
            <a:off x="8148174" y="1962669"/>
            <a:ext cx="1539349" cy="3615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74" name="Flecha doblada hacia arriba 73"/>
          <p:cNvSpPr/>
          <p:nvPr/>
        </p:nvSpPr>
        <p:spPr>
          <a:xfrm rot="5400000">
            <a:off x="5167751" y="1096010"/>
            <a:ext cx="654691" cy="170222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2" name="Cerrar llave 1"/>
          <p:cNvSpPr/>
          <p:nvPr/>
        </p:nvSpPr>
        <p:spPr>
          <a:xfrm>
            <a:off x="5215182" y="3410550"/>
            <a:ext cx="312441" cy="3051647"/>
          </a:xfrm>
          <a:prstGeom prst="rightBrace">
            <a:avLst>
              <a:gd name="adj1" fmla="val 8333"/>
              <a:gd name="adj2" fmla="val 85029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Tema de Office</vt:lpstr>
      <vt:lpstr>1_Tema de Office</vt:lpstr>
      <vt:lpstr>FLUJOGRAMA DE LOS PROCEDIMIENTOS A SEGUIR EN EL GRUPO DE TRABAJO DE DD.HH Y DIH DE LA IGEB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FLUJOGRAMA DE LOS PROCEDIMIENTOS A SEGUIR EN EL GRUPO DE TRABAJO DE DD.HH Y DIH DE LA IGEB</dc:title>
  <dc:creator>INSPECTORIA</dc:creator>
  <cp:lastModifiedBy>INSPECTORIA</cp:lastModifiedBy>
  <cp:revision>1</cp:revision>
  <dcterms:created xsi:type="dcterms:W3CDTF">2022-09-08T19:15:12Z</dcterms:created>
  <dcterms:modified xsi:type="dcterms:W3CDTF">2022-09-08T19:15:44Z</dcterms:modified>
</cp:coreProperties>
</file>